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1"/>
  </p:sldMasterIdLst>
  <p:notesMasterIdLst>
    <p:notesMasterId r:id="rId7"/>
  </p:notesMasterIdLst>
  <p:sldIdLst>
    <p:sldId id="256" r:id="rId2"/>
    <p:sldId id="344" r:id="rId3"/>
    <p:sldId id="377" r:id="rId4"/>
    <p:sldId id="378" r:id="rId5"/>
    <p:sldId id="379" r:id="rId6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5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etr.lenfeld" initials="p" lastIdx="2" clrIdx="0"/>
  <p:cmAuthor id="1" name="Patrik" initials="P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B51D"/>
    <a:srgbClr val="7E1A47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23" autoAdjust="0"/>
    <p:restoredTop sz="80977" autoAdjust="0"/>
  </p:normalViewPr>
  <p:slideViewPr>
    <p:cSldViewPr>
      <p:cViewPr varScale="1">
        <p:scale>
          <a:sx n="82" d="100"/>
          <a:sy n="82" d="100"/>
        </p:scale>
        <p:origin x="1397" y="96"/>
      </p:cViewPr>
      <p:guideLst>
        <p:guide orient="horz" pos="2160"/>
        <p:guide pos="385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4E52B96-8F7F-4CBB-B800-51390AB682EC}" type="datetimeFigureOut">
              <a:rPr lang="cs-CZ"/>
              <a:pPr>
                <a:defRPr/>
              </a:pPr>
              <a:t>09.04.2026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/>
              <a:t>Kliknutím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D6E96EA-E9FC-4CED-800E-CD7D2F847C8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48030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/>
          </a:p>
        </p:txBody>
      </p:sp>
      <p:sp>
        <p:nvSpPr>
          <p:cNvPr id="5124" name="Zástupný symbol pro číslo snímku 3"/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A9EC83-E084-48D0-9568-8C6C2AD14F59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7690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/>
          </a:p>
        </p:txBody>
      </p:sp>
      <p:sp>
        <p:nvSpPr>
          <p:cNvPr id="5124" name="Zástupný symbol pro číslo snímku 3"/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A9EC83-E084-48D0-9568-8C6C2AD14F59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24422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/>
          </a:p>
        </p:txBody>
      </p:sp>
      <p:sp>
        <p:nvSpPr>
          <p:cNvPr id="5124" name="Zástupný symbol pro číslo snímku 3"/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A9EC83-E084-48D0-9568-8C6C2AD14F59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5230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/>
          </a:p>
        </p:txBody>
      </p:sp>
      <p:sp>
        <p:nvSpPr>
          <p:cNvPr id="5124" name="Zástupný symbol pro číslo snímku 3"/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A9EC83-E084-48D0-9568-8C6C2AD14F59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15931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05A6C-85DF-70E9-4CE7-15D683F27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obrázek snímku 1">
            <a:extLst>
              <a:ext uri="{FF2B5EF4-FFF2-40B4-BE49-F238E27FC236}">
                <a16:creationId xmlns:a16="http://schemas.microsoft.com/office/drawing/2014/main" id="{19779235-320C-B75F-0A35-9C67A783B63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3" name="Zástupný symbol pro poznámky 2">
            <a:extLst>
              <a:ext uri="{FF2B5EF4-FFF2-40B4-BE49-F238E27FC236}">
                <a16:creationId xmlns:a16="http://schemas.microsoft.com/office/drawing/2014/main" id="{57A8FBC2-DF60-F99F-0B69-AFD3A8F764D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/>
          </a:p>
        </p:txBody>
      </p:sp>
      <p:sp>
        <p:nvSpPr>
          <p:cNvPr id="5124" name="Zástupný symbol pro číslo snímku 3">
            <a:extLst>
              <a:ext uri="{FF2B5EF4-FFF2-40B4-BE49-F238E27FC236}">
                <a16:creationId xmlns:a16="http://schemas.microsoft.com/office/drawing/2014/main" id="{487A31C3-78AE-8CC5-9076-67924F2983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A9EC83-E084-48D0-9568-8C6C2AD14F59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650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F9B-1931-4F52-AD9E-88EBCF6B3CE2}" type="datetimeFigureOut">
              <a:rPr lang="cs-CZ" smtClean="0"/>
              <a:pPr/>
              <a:t>09.04.2026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5A274-92B4-42A2-8855-12FC36CD99B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F9B-1931-4F52-AD9E-88EBCF6B3CE2}" type="datetimeFigureOut">
              <a:rPr lang="cs-CZ" smtClean="0"/>
              <a:pPr/>
              <a:t>09.04.2026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5A274-92B4-42A2-8855-12FC36CD99B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F9B-1931-4F52-AD9E-88EBCF6B3CE2}" type="datetimeFigureOut">
              <a:rPr lang="cs-CZ" smtClean="0"/>
              <a:pPr/>
              <a:t>09.04.2026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5A274-92B4-42A2-8855-12FC36CD99B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F9B-1931-4F52-AD9E-88EBCF6B3CE2}" type="datetimeFigureOut">
              <a:rPr lang="cs-CZ" smtClean="0"/>
              <a:pPr/>
              <a:t>09.04.2026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5A274-92B4-42A2-8855-12FC36CD99B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UL - 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611188" y="3886200"/>
            <a:ext cx="7921625" cy="622920"/>
          </a:xfrm>
        </p:spPr>
        <p:txBody>
          <a:bodyPr/>
          <a:lstStyle>
            <a:lvl1pPr marL="0" indent="0" algn="ctr">
              <a:buNone/>
              <a:defRPr i="1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Klepnutím vložíte Jméno Příjmení </a:t>
            </a:r>
            <a:r>
              <a:rPr lang="en-US" dirty="0"/>
              <a:t>|</a:t>
            </a:r>
            <a:r>
              <a:rPr lang="cs-CZ" dirty="0"/>
              <a:t> Datum</a:t>
            </a:r>
          </a:p>
        </p:txBody>
      </p:sp>
      <p:sp>
        <p:nvSpPr>
          <p:cNvPr id="7" name="Nadpis 6"/>
          <p:cNvSpPr>
            <a:spLocks noGrp="1"/>
          </p:cNvSpPr>
          <p:nvPr>
            <p:ph type="title" hasCustomPrompt="1"/>
          </p:nvPr>
        </p:nvSpPr>
        <p:spPr>
          <a:xfrm>
            <a:off x="611188" y="2276872"/>
            <a:ext cx="7921625" cy="114300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cs-CZ" dirty="0"/>
              <a:t>Klepnutím vložíte název prezentace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F9B-1931-4F52-AD9E-88EBCF6B3CE2}" type="datetimeFigureOut">
              <a:rPr lang="cs-CZ" smtClean="0"/>
              <a:pPr/>
              <a:t>09.04.2026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5A274-92B4-42A2-8855-12FC36CD99B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F9B-1931-4F52-AD9E-88EBCF6B3CE2}" type="datetimeFigureOut">
              <a:rPr lang="cs-CZ" smtClean="0"/>
              <a:pPr/>
              <a:t>09.04.2026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5A274-92B4-42A2-8855-12FC36CD99B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F9B-1931-4F52-AD9E-88EBCF6B3CE2}" type="datetimeFigureOut">
              <a:rPr lang="cs-CZ" smtClean="0"/>
              <a:pPr/>
              <a:t>09.04.2026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5A274-92B4-42A2-8855-12FC36CD99B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F9B-1931-4F52-AD9E-88EBCF6B3CE2}" type="datetimeFigureOut">
              <a:rPr lang="cs-CZ" smtClean="0"/>
              <a:pPr/>
              <a:t>09.04.2026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5A274-92B4-42A2-8855-12FC36CD99B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F9B-1931-4F52-AD9E-88EBCF6B3CE2}" type="datetimeFigureOut">
              <a:rPr lang="cs-CZ" smtClean="0"/>
              <a:pPr/>
              <a:t>09.04.2026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5A274-92B4-42A2-8855-12FC36CD99B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F9B-1931-4F52-AD9E-88EBCF6B3CE2}" type="datetimeFigureOut">
              <a:rPr lang="cs-CZ" smtClean="0"/>
              <a:pPr/>
              <a:t>09.04.2026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5A274-92B4-42A2-8855-12FC36CD99B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F9B-1931-4F52-AD9E-88EBCF6B3CE2}" type="datetimeFigureOut">
              <a:rPr lang="cs-CZ" smtClean="0"/>
              <a:pPr/>
              <a:t>09.04.2026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5A274-92B4-42A2-8855-12FC36CD99B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F9B-1931-4F52-AD9E-88EBCF6B3CE2}" type="datetimeFigureOut">
              <a:rPr lang="cs-CZ" smtClean="0"/>
              <a:pPr/>
              <a:t>09.04.2026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5A274-92B4-42A2-8855-12FC36CD99B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F8F9B-1931-4F52-AD9E-88EBCF6B3CE2}" type="datetimeFigureOut">
              <a:rPr lang="cs-CZ" smtClean="0"/>
              <a:pPr/>
              <a:t>09.04.2026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15A274-92B4-42A2-8855-12FC36CD99BC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684" r:id="rId12"/>
    <p:sldLayoutId id="2147483740" r:id="rId13"/>
  </p:sldLayoutIdLst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4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gif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7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.gif"/><Relationship Id="rId5" Type="http://schemas.openxmlformats.org/officeDocument/2006/relationships/image" Target="../media/image1.png"/><Relationship Id="rId10" Type="http://schemas.openxmlformats.org/officeDocument/2006/relationships/image" Target="../media/image10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/>
          <p:cNvSpPr txBox="1"/>
          <p:nvPr/>
        </p:nvSpPr>
        <p:spPr>
          <a:xfrm>
            <a:off x="1542" y="1445701"/>
            <a:ext cx="9144000" cy="249299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2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NAVAZUJÍCÍ MAGISTERSKÝ STUDIJNÍ PROGRAM </a:t>
            </a:r>
          </a:p>
          <a:p>
            <a:pPr algn="ctr"/>
            <a:endParaRPr lang="cs-CZ" sz="4400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j-lt"/>
            </a:endParaRPr>
          </a:p>
          <a:p>
            <a:pPr algn="ctr"/>
            <a:r>
              <a:rPr lang="cs-CZ" sz="36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APLIKOVANÁ MECHANIKA</a:t>
            </a:r>
          </a:p>
          <a:p>
            <a:pPr algn="ctr"/>
            <a:endParaRPr lang="cs-CZ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j-lt"/>
            </a:endParaRPr>
          </a:p>
          <a:p>
            <a:pPr algn="ctr"/>
            <a:endParaRPr lang="cs-CZ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j-lt"/>
            </a:endParaRPr>
          </a:p>
          <a:p>
            <a:pPr algn="ctr"/>
            <a:r>
              <a:rPr lang="cs-CZ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Garant: prof. Ing. Iva </a:t>
            </a:r>
            <a:r>
              <a:rPr lang="cs-CZ" b="1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Petríková</a:t>
            </a:r>
            <a:r>
              <a:rPr lang="cs-CZ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, Ph.D.</a:t>
            </a:r>
            <a:endParaRPr lang="en-US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j-lt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AD11D24-D2FB-4BD5-8C74-EE0961AF831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293096"/>
            <a:ext cx="9144000" cy="19066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0" y="1202879"/>
            <a:ext cx="9144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APLIKOVANÁ MECHANIKA</a:t>
            </a:r>
            <a:endParaRPr lang="en-US" sz="2400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j-lt"/>
            </a:endParaRPr>
          </a:p>
        </p:txBody>
      </p:sp>
      <p:sp>
        <p:nvSpPr>
          <p:cNvPr id="6" name="Obdélník 5"/>
          <p:cNvSpPr/>
          <p:nvPr/>
        </p:nvSpPr>
        <p:spPr bwMode="auto">
          <a:xfrm>
            <a:off x="260041" y="1695847"/>
            <a:ext cx="8651858" cy="1931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300"/>
              </a:spcAft>
              <a:buBlip>
                <a:blip r:embed="rId6"/>
              </a:buBlip>
            </a:pPr>
            <a:r>
              <a:rPr lang="cs-CZ" sz="1400" dirty="0"/>
              <a:t>Navazující studijní program Aplikovaná mechanika se orientuje na předání znalostí a dovedností z oblasti </a:t>
            </a:r>
            <a:r>
              <a:rPr lang="cs-CZ" sz="1400" i="1" dirty="0"/>
              <a:t>aplikovaných</a:t>
            </a:r>
            <a:r>
              <a:rPr lang="cs-CZ" sz="1400" dirty="0"/>
              <a:t> </a:t>
            </a:r>
            <a:r>
              <a:rPr lang="cs-CZ" sz="1400" i="1" dirty="0"/>
              <a:t>věd</a:t>
            </a:r>
            <a:r>
              <a:rPr lang="cs-CZ" sz="1400" dirty="0"/>
              <a:t> v oblasti inženýrské mechaniky, mechaniky tekutin nebo termomechaniky.</a:t>
            </a:r>
          </a:p>
          <a:p>
            <a:pPr marL="285750" indent="-285750" algn="just">
              <a:spcAft>
                <a:spcPts val="300"/>
              </a:spcAft>
              <a:buBlip>
                <a:blip r:embed="rId6"/>
              </a:buBlip>
            </a:pPr>
            <a:r>
              <a:rPr lang="cs-CZ" sz="1400" dirty="0"/>
              <a:t>Cílem studia je, aby student po absolutoriu prokázal schopnost a způsobilost k </a:t>
            </a:r>
            <a:r>
              <a:rPr lang="cs-CZ" sz="1400" i="1" dirty="0"/>
              <a:t>samostatné</a:t>
            </a:r>
            <a:r>
              <a:rPr lang="cs-CZ" sz="1400" dirty="0"/>
              <a:t> odborné, výzkumné nebo vývojové práci a byl způsobilý </a:t>
            </a:r>
            <a:r>
              <a:rPr lang="cs-CZ" sz="1400" i="1" dirty="0"/>
              <a:t>prakticky</a:t>
            </a:r>
            <a:r>
              <a:rPr lang="cs-CZ" sz="1400" dirty="0"/>
              <a:t> využívat teoretické poznatky a moderní metody získané studiem při řešení náročných problémů vybraných oblastí mechaniky.</a:t>
            </a:r>
          </a:p>
          <a:p>
            <a:pPr marL="285750" indent="-285750" algn="just">
              <a:spcAft>
                <a:spcPts val="300"/>
              </a:spcAft>
              <a:buBlip>
                <a:blip r:embed="rId6"/>
              </a:buBlip>
            </a:pPr>
            <a:r>
              <a:rPr lang="cs-CZ" sz="1400" dirty="0"/>
              <a:t>Absolventi nacházejí uplatnění především ve vývoji nových produktů a ve </a:t>
            </a:r>
            <a:r>
              <a:rPr lang="cs-CZ" sz="1400"/>
              <a:t>výzkumných organizacích, </a:t>
            </a:r>
            <a:r>
              <a:rPr lang="cs-CZ" sz="1400" dirty="0"/>
              <a:t>a to jak v oblasti numerického simulování fyzikálních dějů, tak i v oblasti experimentální mechaniky. (VUTS, LENAM, ŠKODA AUTO, Škoda Motorsport, ZF Automotive Czech, BENTELER, ACODIS…)</a:t>
            </a:r>
          </a:p>
        </p:txBody>
      </p:sp>
      <p:sp>
        <p:nvSpPr>
          <p:cNvPr id="4" name="AutoShape 6" descr="Image result for dens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A3C94874-ADA7-41CA-BDDF-28BADF64C6F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03" y="4146953"/>
            <a:ext cx="3156373" cy="2030400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C92E907A-7C4F-483D-A634-99B82A49AEC0}"/>
              </a:ext>
            </a:extLst>
          </p:cNvPr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5"/>
          <a:stretch/>
        </p:blipFill>
        <p:spPr bwMode="auto">
          <a:xfrm>
            <a:off x="6300192" y="4146953"/>
            <a:ext cx="2736077" cy="2030400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simulace_Matlab_MKP">
            <a:hlinkClick r:id="" action="ppaction://media"/>
            <a:extLst>
              <a:ext uri="{FF2B5EF4-FFF2-40B4-BE49-F238E27FC236}">
                <a16:creationId xmlns:a16="http://schemas.microsoft.com/office/drawing/2014/main" id="{0855242A-0081-231E-CA66-81C0D9E2B35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495961" y="4127212"/>
            <a:ext cx="2457698" cy="2212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55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0" y="1202879"/>
            <a:ext cx="9144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APLIKOVANÁ MECHANIKA – předměty, katedry</a:t>
            </a:r>
            <a:endParaRPr lang="en-US" sz="2400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j-lt"/>
            </a:endParaRPr>
          </a:p>
        </p:txBody>
      </p:sp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id="{1208F8F3-C6FF-47D7-89AE-4BD34FD617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4645008"/>
              </p:ext>
            </p:extLst>
          </p:nvPr>
        </p:nvGraphicFramePr>
        <p:xfrm>
          <a:off x="179512" y="1628798"/>
          <a:ext cx="8856984" cy="49000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63420">
                  <a:extLst>
                    <a:ext uri="{9D8B030D-6E8A-4147-A177-3AD203B41FA5}">
                      <a16:colId xmlns:a16="http://schemas.microsoft.com/office/drawing/2014/main" val="3607954328"/>
                    </a:ext>
                  </a:extLst>
                </a:gridCol>
                <a:gridCol w="4093564">
                  <a:extLst>
                    <a:ext uri="{9D8B030D-6E8A-4147-A177-3AD203B41FA5}">
                      <a16:colId xmlns:a16="http://schemas.microsoft.com/office/drawing/2014/main" val="3498114179"/>
                    </a:ext>
                  </a:extLst>
                </a:gridCol>
              </a:tblGrid>
              <a:tr h="312602">
                <a:tc>
                  <a:txBody>
                    <a:bodyPr/>
                    <a:lstStyle/>
                    <a:p>
                      <a:pPr algn="ctr"/>
                      <a:r>
                        <a:rPr lang="cs-CZ" sz="1400" spc="300" dirty="0">
                          <a:solidFill>
                            <a:schemeClr val="bg1"/>
                          </a:solidFill>
                        </a:rPr>
                        <a:t>I. ročník</a:t>
                      </a:r>
                      <a:endParaRPr lang="en-US" sz="1400" spc="3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spc="300" dirty="0">
                          <a:solidFill>
                            <a:schemeClr val="bg1"/>
                          </a:solidFill>
                        </a:rPr>
                        <a:t>II. ročník</a:t>
                      </a:r>
                      <a:endParaRPr lang="en-US" sz="1400" spc="3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183101"/>
                  </a:ext>
                </a:extLst>
              </a:tr>
              <a:tr h="312602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Numerická matematika (KMA)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Mechatronika</a:t>
                      </a:r>
                      <a:r>
                        <a:rPr lang="cs-CZ" sz="14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(MTI – FM)</a:t>
                      </a:r>
                      <a:endParaRPr lang="en-US" sz="1400" spc="3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21540027"/>
                  </a:ext>
                </a:extLst>
              </a:tr>
              <a:tr h="312602">
                <a:tc>
                  <a:txBody>
                    <a:bodyPr/>
                    <a:lstStyle/>
                    <a:p>
                      <a:pPr algn="l"/>
                      <a:r>
                        <a:rPr lang="cs-CZ" sz="14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Přenos tepla a hmoty (KEZ)</a:t>
                      </a:r>
                      <a:endParaRPr lang="en-US" sz="1400" spc="3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400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Termofyzikální</a:t>
                      </a:r>
                      <a:r>
                        <a:rPr lang="cs-CZ" sz="14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vlastnosti látek (KEZ)</a:t>
                      </a:r>
                      <a:endParaRPr lang="en-US" sz="1400" spc="3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96419690"/>
                  </a:ext>
                </a:extLst>
              </a:tr>
              <a:tr h="531424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Experimentální metody v mechanice (KMP, KEZ)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Optimalizace</a:t>
                      </a:r>
                      <a:r>
                        <a:rPr lang="cs-CZ" sz="140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v inženýrských problémech</a:t>
                      </a:r>
                      <a:r>
                        <a:rPr lang="cs-CZ" sz="14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(KMP)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98725828"/>
                  </a:ext>
                </a:extLst>
              </a:tr>
              <a:tr h="312602">
                <a:tc>
                  <a:txBody>
                    <a:bodyPr/>
                    <a:lstStyle/>
                    <a:p>
                      <a:pPr algn="l"/>
                      <a:r>
                        <a:rPr lang="cs-CZ" sz="14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Mechanika kontinua (KMP)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Biomechanika (KMA)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95091734"/>
                  </a:ext>
                </a:extLst>
              </a:tr>
              <a:tr h="312602">
                <a:tc>
                  <a:txBody>
                    <a:bodyPr/>
                    <a:lstStyle/>
                    <a:p>
                      <a:pPr algn="l"/>
                      <a:r>
                        <a:rPr lang="cs-CZ" sz="14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Pokročilé technologie CAD (KST)</a:t>
                      </a:r>
                      <a:endParaRPr lang="en-US" sz="1400" spc="3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4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Technická diagnostika (KVM)</a:t>
                      </a:r>
                      <a:endParaRPr lang="en-US" sz="1400" spc="3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33904998"/>
                  </a:ext>
                </a:extLst>
              </a:tr>
              <a:tr h="312602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Dynamická pevnost a životnost (KMP)</a:t>
                      </a:r>
                      <a:endParaRPr lang="en-US" sz="1400" spc="3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9902501"/>
                  </a:ext>
                </a:extLst>
              </a:tr>
              <a:tr h="312602">
                <a:tc>
                  <a:txBody>
                    <a:bodyPr/>
                    <a:lstStyle/>
                    <a:p>
                      <a:pPr algn="l"/>
                      <a:r>
                        <a:rPr lang="cs-CZ" sz="14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Aplikovaná mechanika tekutin (KEZ)</a:t>
                      </a:r>
                      <a:endParaRPr lang="en-US" sz="1400" spc="3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spc="3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43374715"/>
                  </a:ext>
                </a:extLst>
              </a:tr>
              <a:tr h="312602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Výpočtové metody v mechanice (KMP)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spc="3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385075"/>
                  </a:ext>
                </a:extLst>
              </a:tr>
              <a:tr h="312602">
                <a:tc>
                  <a:txBody>
                    <a:bodyPr/>
                    <a:lstStyle/>
                    <a:p>
                      <a:pPr algn="ctr"/>
                      <a:r>
                        <a:rPr lang="cs-CZ" sz="1400" b="1" spc="300" dirty="0">
                          <a:solidFill>
                            <a:schemeClr val="bg1"/>
                          </a:solidFill>
                        </a:rPr>
                        <a:t>Předměty zaměření IM</a:t>
                      </a:r>
                      <a:endParaRPr lang="en-US" sz="1400" b="1" spc="3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spc="300" dirty="0">
                          <a:solidFill>
                            <a:schemeClr val="bg1"/>
                          </a:solidFill>
                        </a:rPr>
                        <a:t>Předměty zaměření MT</a:t>
                      </a:r>
                      <a:endParaRPr lang="en-US" sz="1400" b="1" spc="3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5613869"/>
                  </a:ext>
                </a:extLst>
              </a:tr>
              <a:tr h="31260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Kmitání mechanických soustav (KMP)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4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Vybrané statě z termodynamiky (KEZ)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70056055"/>
                  </a:ext>
                </a:extLst>
              </a:tr>
              <a:tr h="31260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Simulace mechanických soustav (KMP)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4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Konstrukce tepelných strojů (KEZ)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66254408"/>
                  </a:ext>
                </a:extLst>
              </a:tr>
              <a:tr h="27842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Mechanics</a:t>
                      </a:r>
                      <a:r>
                        <a:rPr lang="cs-CZ" sz="14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cs-CZ" sz="14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of</a:t>
                      </a:r>
                      <a:r>
                        <a:rPr lang="cs-CZ" sz="14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cs-CZ" sz="14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Composite</a:t>
                      </a:r>
                      <a:r>
                        <a:rPr lang="cs-CZ" sz="14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and </a:t>
                      </a:r>
                      <a:r>
                        <a:rPr lang="cs-CZ" sz="14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Advanced</a:t>
                      </a:r>
                      <a:r>
                        <a:rPr lang="cs-CZ" sz="14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cs-CZ" sz="14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Materials</a:t>
                      </a:r>
                      <a:r>
                        <a:rPr lang="cs-CZ" sz="14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(KMP)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Cavitation</a:t>
                      </a:r>
                      <a:r>
                        <a:rPr lang="cs-CZ" sz="14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(KEZ)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88345404"/>
                  </a:ext>
                </a:extLst>
              </a:tr>
              <a:tr h="312602">
                <a:tc>
                  <a:txBody>
                    <a:bodyPr/>
                    <a:lstStyle/>
                    <a:p>
                      <a:pPr algn="l"/>
                      <a:r>
                        <a:rPr lang="cs-CZ" sz="14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Plasticita (KMP)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4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Mezní vrstvy a turbulence (KEZ)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55708901"/>
                  </a:ext>
                </a:extLst>
              </a:tr>
              <a:tr h="3126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Projekt 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Projekt II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371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0" y="1202879"/>
            <a:ext cx="9144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APLIKOVANÁ MECHANIKA – Závěrečné práce</a:t>
            </a:r>
            <a:endParaRPr lang="en-US" sz="2400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j-lt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260041" y="1695847"/>
            <a:ext cx="8651858" cy="3454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300"/>
              </a:spcAft>
              <a:buBlip>
                <a:blip r:embed="rId4"/>
              </a:buBlip>
            </a:pPr>
            <a:r>
              <a:rPr lang="cs-CZ" sz="1400" dirty="0"/>
              <a:t>Řízení pneumatické pružiny neuronovou sítí – UMĚLÁ INTELIGENCE</a:t>
            </a:r>
          </a:p>
          <a:p>
            <a:pPr marL="285750" indent="-285750" algn="just">
              <a:spcAft>
                <a:spcPts val="300"/>
              </a:spcAft>
              <a:buBlip>
                <a:blip r:embed="rId4"/>
              </a:buBlip>
            </a:pPr>
            <a:r>
              <a:rPr lang="cs-CZ" sz="1400" dirty="0"/>
              <a:t>Matematické modelování vlastností střešního nosiče během nárazu vozu – DYNAMIKA RÁZŮ</a:t>
            </a:r>
          </a:p>
          <a:p>
            <a:pPr marL="285750" indent="-285750" algn="just">
              <a:spcAft>
                <a:spcPts val="300"/>
              </a:spcAft>
              <a:buBlip>
                <a:blip r:embed="rId4"/>
              </a:buBlip>
            </a:pPr>
            <a:r>
              <a:rPr lang="cs-CZ" sz="1400" dirty="0"/>
              <a:t>Experimentální stanovení termomechanických vlastností polymerního materiálu </a:t>
            </a:r>
            <a:r>
              <a:rPr lang="cs-CZ" sz="1400" dirty="0" err="1"/>
              <a:t>Estane</a:t>
            </a:r>
            <a:r>
              <a:rPr lang="cs-CZ" sz="1400" dirty="0"/>
              <a:t> - </a:t>
            </a:r>
            <a:r>
              <a:rPr lang="cs-CZ" sz="1400" dirty="0" err="1"/>
              <a:t>VISCOELASTICITA</a:t>
            </a:r>
            <a:endParaRPr lang="cs-CZ" sz="1400" dirty="0"/>
          </a:p>
          <a:p>
            <a:pPr marL="285750" indent="-285750" algn="just">
              <a:spcAft>
                <a:spcPts val="300"/>
              </a:spcAft>
              <a:buBlip>
                <a:blip r:embed="rId4"/>
              </a:buBlip>
            </a:pPr>
            <a:r>
              <a:rPr lang="cs-CZ" sz="1400" dirty="0"/>
              <a:t>Určení deformace a napětí v okolí promáčkliny v ocelové troubě pomocí experimentu a výpočtu – PRUŽNOST A PEVNOST PŘI VELKÝCH DEFORMACÍCH</a:t>
            </a:r>
          </a:p>
          <a:p>
            <a:pPr marL="285750" indent="-285750" algn="just">
              <a:spcAft>
                <a:spcPts val="300"/>
              </a:spcAft>
              <a:buBlip>
                <a:blip r:embed="rId4"/>
              </a:buBlip>
            </a:pPr>
            <a:r>
              <a:rPr lang="cs-CZ" sz="1400" dirty="0"/>
              <a:t>Návrh optimalizační metody pro nalezení korelace mezi měřením a výpočtem vlastních frekvencí a vlastních tvarů brzdové soustavy – OPTIMALIZAČNÍ ÚLOHY</a:t>
            </a:r>
          </a:p>
          <a:p>
            <a:pPr marL="285750" indent="-285750" algn="just">
              <a:spcAft>
                <a:spcPts val="300"/>
              </a:spcAft>
              <a:buBlip>
                <a:blip r:embed="rId4"/>
              </a:buBlip>
            </a:pPr>
            <a:r>
              <a:rPr lang="cs-CZ" sz="1400" dirty="0"/>
              <a:t>Stanovení materiálových parametrů </a:t>
            </a:r>
            <a:r>
              <a:rPr lang="cs-CZ" sz="1400" dirty="0" err="1"/>
              <a:t>kompozitů</a:t>
            </a:r>
            <a:r>
              <a:rPr lang="cs-CZ" sz="1400" dirty="0"/>
              <a:t> s matricí z akrylátové pryskyřice vyztužených přírodními materiály a určení jejich tlumících vlastností – KOMPOZITNÍ MATERIÁLY</a:t>
            </a:r>
          </a:p>
          <a:p>
            <a:pPr marL="285750" indent="-285750" algn="just">
              <a:spcAft>
                <a:spcPts val="300"/>
              </a:spcAft>
              <a:buBlip>
                <a:blip r:embed="rId4"/>
              </a:buBlip>
            </a:pPr>
            <a:r>
              <a:rPr lang="cs-CZ" sz="1400" dirty="0"/>
              <a:t>Stanovení dynamické odezvy </a:t>
            </a:r>
            <a:r>
              <a:rPr lang="cs-CZ" sz="1400" dirty="0" err="1"/>
              <a:t>magnetosensitivních</a:t>
            </a:r>
            <a:r>
              <a:rPr lang="cs-CZ" sz="1400" dirty="0"/>
              <a:t> </a:t>
            </a:r>
            <a:r>
              <a:rPr lang="cs-CZ" sz="1400" dirty="0" err="1"/>
              <a:t>kompozitů</a:t>
            </a:r>
            <a:r>
              <a:rPr lang="cs-CZ" sz="1400" dirty="0"/>
              <a:t> s </a:t>
            </a:r>
            <a:r>
              <a:rPr lang="cs-CZ" sz="1400" dirty="0" err="1"/>
              <a:t>elastomerickou</a:t>
            </a:r>
            <a:r>
              <a:rPr lang="cs-CZ" sz="1400" dirty="0"/>
              <a:t> matricí, plněných mikročásticemi z karbonylového železa – </a:t>
            </a:r>
            <a:r>
              <a:rPr lang="cs-CZ" sz="1400" dirty="0" err="1"/>
              <a:t>MULTIFYZIKÁLNÍ</a:t>
            </a:r>
            <a:r>
              <a:rPr lang="cs-CZ" sz="1400" dirty="0"/>
              <a:t> PROBLÉMY</a:t>
            </a:r>
          </a:p>
          <a:p>
            <a:pPr marL="285750" indent="-285750" algn="just">
              <a:spcAft>
                <a:spcPts val="300"/>
              </a:spcAft>
              <a:buBlip>
                <a:blip r:embed="rId4"/>
              </a:buBlip>
            </a:pPr>
            <a:r>
              <a:rPr lang="cs-CZ" sz="1400" dirty="0"/>
              <a:t>Modelování spektra tlakových fluktuací u stěny pomocí neuronových sítí – POKROČILÉ SIMULACE</a:t>
            </a:r>
          </a:p>
          <a:p>
            <a:pPr marL="285750" indent="-285750" algn="just">
              <a:spcAft>
                <a:spcPts val="300"/>
              </a:spcAft>
              <a:buBlip>
                <a:blip r:embed="rId4"/>
              </a:buBlip>
            </a:pPr>
            <a:r>
              <a:rPr lang="cs-CZ" sz="1400" dirty="0"/>
              <a:t>Návrh ventilátoru pro osobní ochranné pomůcky - MECHANIKA TEKUTIN</a:t>
            </a:r>
          </a:p>
          <a:p>
            <a:pPr marL="285750" indent="-285750" algn="just">
              <a:spcAft>
                <a:spcPts val="300"/>
              </a:spcAft>
              <a:buBlip>
                <a:blip r:embed="rId4"/>
              </a:buBlip>
            </a:pPr>
            <a:r>
              <a:rPr lang="cs-CZ" sz="1400" dirty="0"/>
              <a:t>Vyhodnocování šikmých rázových vln - AERODYNAMIKA</a:t>
            </a:r>
          </a:p>
        </p:txBody>
      </p:sp>
    </p:spTree>
    <p:extLst>
      <p:ext uri="{BB962C8B-B14F-4D97-AF65-F5344CB8AC3E}">
        <p14:creationId xmlns:p14="http://schemas.microsoft.com/office/powerpoint/2010/main" val="4113293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C92D3E-327D-BE13-3DA5-3DDF52D067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9DD12261-158A-5C22-8B27-0E155F1A7776}"/>
              </a:ext>
            </a:extLst>
          </p:cNvPr>
          <p:cNvSpPr txBox="1"/>
          <p:nvPr/>
        </p:nvSpPr>
        <p:spPr>
          <a:xfrm>
            <a:off x="0" y="1202879"/>
            <a:ext cx="9144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APLIKOVANÁ MECHANIKA – </a:t>
            </a:r>
            <a:r>
              <a:rPr lang="en-US" sz="2400" b="1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Profil</a:t>
            </a:r>
            <a:r>
              <a:rPr lang="en-US" sz="24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 </a:t>
            </a:r>
            <a:r>
              <a:rPr lang="en-US" sz="2400" b="1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absolventa</a:t>
            </a:r>
            <a:endParaRPr lang="en-US" sz="2400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j-lt"/>
            </a:endParaRP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979A3FBA-2AA8-67D4-D8E8-D6942CACD650}"/>
              </a:ext>
            </a:extLst>
          </p:cNvPr>
          <p:cNvSpPr/>
          <p:nvPr/>
        </p:nvSpPr>
        <p:spPr>
          <a:xfrm>
            <a:off x="260041" y="1695847"/>
            <a:ext cx="8651858" cy="1461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300"/>
              </a:spcAft>
              <a:buBlip>
                <a:blip r:embed="rId6"/>
              </a:buBlip>
            </a:pPr>
            <a:r>
              <a:rPr lang="en-US" sz="1400" dirty="0"/>
              <a:t>Absolvent </a:t>
            </a:r>
            <a:r>
              <a:rPr lang="en-US" sz="1400" dirty="0" err="1"/>
              <a:t>dokáže</a:t>
            </a:r>
            <a:r>
              <a:rPr lang="en-US" sz="1400" dirty="0"/>
              <a:t> </a:t>
            </a:r>
            <a:r>
              <a:rPr lang="en-US" sz="1400" dirty="0" err="1"/>
              <a:t>technický</a:t>
            </a:r>
            <a:r>
              <a:rPr lang="en-US" sz="1400" dirty="0"/>
              <a:t> </a:t>
            </a:r>
            <a:r>
              <a:rPr lang="en-US" sz="1400" dirty="0" err="1"/>
              <a:t>problém</a:t>
            </a:r>
            <a:r>
              <a:rPr lang="en-US" sz="1400" dirty="0"/>
              <a:t> </a:t>
            </a:r>
            <a:r>
              <a:rPr lang="en-US" sz="1400" dirty="0" err="1"/>
              <a:t>popsat</a:t>
            </a:r>
            <a:r>
              <a:rPr lang="en-US" sz="1400" dirty="0"/>
              <a:t> v </a:t>
            </a:r>
            <a:r>
              <a:rPr lang="en-US" sz="1400" dirty="0" err="1"/>
              <a:t>širších</a:t>
            </a:r>
            <a:r>
              <a:rPr lang="en-US" sz="1400" dirty="0"/>
              <a:t> </a:t>
            </a:r>
            <a:r>
              <a:rPr lang="en-US" sz="1400" dirty="0" err="1"/>
              <a:t>souvislostech</a:t>
            </a:r>
            <a:r>
              <a:rPr lang="en-US" sz="1400" dirty="0"/>
              <a:t>, </a:t>
            </a:r>
            <a:r>
              <a:rPr lang="en-US" sz="1400" dirty="0" err="1"/>
              <a:t>určit</a:t>
            </a:r>
            <a:r>
              <a:rPr lang="en-US" sz="1400" dirty="0"/>
              <a:t> </a:t>
            </a:r>
            <a:r>
              <a:rPr lang="en-US" sz="1400" dirty="0" err="1"/>
              <a:t>zatížení</a:t>
            </a:r>
            <a:r>
              <a:rPr lang="en-US" sz="1400" dirty="0"/>
              <a:t>, </a:t>
            </a:r>
            <a:r>
              <a:rPr lang="en-US" sz="1400" dirty="0" err="1"/>
              <a:t>okrajové</a:t>
            </a:r>
            <a:r>
              <a:rPr lang="en-US" sz="1400" dirty="0"/>
              <a:t> </a:t>
            </a:r>
            <a:r>
              <a:rPr lang="en-US" sz="1400" dirty="0" err="1"/>
              <a:t>podmínky</a:t>
            </a:r>
            <a:r>
              <a:rPr lang="en-US" sz="1400" dirty="0"/>
              <a:t> a </a:t>
            </a:r>
            <a:r>
              <a:rPr lang="en-US" sz="1400" dirty="0" err="1"/>
              <a:t>vyhodnotit</a:t>
            </a:r>
            <a:r>
              <a:rPr lang="en-US" sz="1400" dirty="0"/>
              <a:t> </a:t>
            </a:r>
            <a:r>
              <a:rPr lang="en-US" sz="1400" dirty="0" err="1"/>
              <a:t>chování</a:t>
            </a:r>
            <a:r>
              <a:rPr lang="en-US" sz="1400" dirty="0"/>
              <a:t> </a:t>
            </a:r>
            <a:r>
              <a:rPr lang="en-US" sz="1400" dirty="0" err="1"/>
              <a:t>součástí</a:t>
            </a:r>
            <a:r>
              <a:rPr lang="en-US" sz="1400" dirty="0"/>
              <a:t> </a:t>
            </a:r>
            <a:r>
              <a:rPr lang="en-US" sz="1400" dirty="0" err="1"/>
              <a:t>nebo</a:t>
            </a:r>
            <a:r>
              <a:rPr lang="en-US" sz="1400" dirty="0"/>
              <a:t> </a:t>
            </a:r>
            <a:r>
              <a:rPr lang="en-US" sz="1400" dirty="0" err="1"/>
              <a:t>konstrukcí</a:t>
            </a:r>
            <a:r>
              <a:rPr lang="en-US" sz="1400" dirty="0"/>
              <a:t>.</a:t>
            </a:r>
          </a:p>
          <a:p>
            <a:pPr marL="285750" indent="-285750" algn="just">
              <a:spcAft>
                <a:spcPts val="300"/>
              </a:spcAft>
              <a:buBlip>
                <a:blip r:embed="rId6"/>
              </a:buBlip>
            </a:pPr>
            <a:r>
              <a:rPr lang="en-US" sz="1400" dirty="0" err="1"/>
              <a:t>Rozumí</a:t>
            </a:r>
            <a:r>
              <a:rPr lang="en-US" sz="1400" dirty="0"/>
              <a:t> </a:t>
            </a:r>
            <a:r>
              <a:rPr lang="en-US" sz="1400" dirty="0" err="1"/>
              <a:t>výpočtovým</a:t>
            </a:r>
            <a:r>
              <a:rPr lang="en-US" sz="1400" dirty="0"/>
              <a:t>, </a:t>
            </a:r>
            <a:r>
              <a:rPr lang="en-US" sz="1400" dirty="0" err="1"/>
              <a:t>simulačním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experimentálním</a:t>
            </a:r>
            <a:r>
              <a:rPr lang="en-US" sz="1400" dirty="0"/>
              <a:t> </a:t>
            </a:r>
            <a:r>
              <a:rPr lang="en-US" sz="1400" dirty="0" err="1"/>
              <a:t>metodám</a:t>
            </a:r>
            <a:r>
              <a:rPr lang="en-US" sz="1400" dirty="0"/>
              <a:t>, </a:t>
            </a:r>
            <a:r>
              <a:rPr lang="en-US" sz="1400" dirty="0" err="1"/>
              <a:t>jejich</a:t>
            </a:r>
            <a:r>
              <a:rPr lang="en-US" sz="1400" dirty="0"/>
              <a:t> </a:t>
            </a:r>
            <a:r>
              <a:rPr lang="en-US" sz="1400" dirty="0" err="1"/>
              <a:t>možnostem</a:t>
            </a:r>
            <a:r>
              <a:rPr lang="en-US" sz="1400" dirty="0"/>
              <a:t>, </a:t>
            </a:r>
            <a:r>
              <a:rPr lang="en-US" sz="1400" dirty="0" err="1"/>
              <a:t>omezením</a:t>
            </a:r>
            <a:r>
              <a:rPr lang="en-US" sz="1400" dirty="0"/>
              <a:t> a </a:t>
            </a:r>
            <a:r>
              <a:rPr lang="en-US" sz="1400" dirty="0" err="1"/>
              <a:t>zdrojům</a:t>
            </a:r>
            <a:r>
              <a:rPr lang="en-US" sz="1400" dirty="0"/>
              <a:t> </a:t>
            </a:r>
            <a:r>
              <a:rPr lang="en-US" sz="1400" dirty="0" err="1"/>
              <a:t>chyb</a:t>
            </a:r>
            <a:r>
              <a:rPr lang="en-US" sz="1400" dirty="0"/>
              <a:t>, a </a:t>
            </a:r>
            <a:r>
              <a:rPr lang="en-US" sz="1400" dirty="0" err="1"/>
              <a:t>umí</a:t>
            </a:r>
            <a:r>
              <a:rPr lang="en-US" sz="1400" dirty="0"/>
              <a:t> </a:t>
            </a:r>
            <a:r>
              <a:rPr lang="en-US" sz="1400" dirty="0" err="1"/>
              <a:t>zvolit</a:t>
            </a:r>
            <a:r>
              <a:rPr lang="en-US" sz="1400" dirty="0"/>
              <a:t> </a:t>
            </a:r>
            <a:r>
              <a:rPr lang="en-US" sz="1400" dirty="0" err="1"/>
              <a:t>vhodný</a:t>
            </a:r>
            <a:r>
              <a:rPr lang="en-US" sz="1400" dirty="0"/>
              <a:t> </a:t>
            </a:r>
            <a:r>
              <a:rPr lang="en-US" sz="1400" dirty="0" err="1"/>
              <a:t>přístup</a:t>
            </a:r>
            <a:r>
              <a:rPr lang="en-US" sz="1400" dirty="0"/>
              <a:t> k </a:t>
            </a:r>
            <a:r>
              <a:rPr lang="en-US" sz="1400" dirty="0" err="1"/>
              <a:t>řešení</a:t>
            </a:r>
            <a:r>
              <a:rPr lang="en-US" sz="1400" dirty="0"/>
              <a:t>.</a:t>
            </a:r>
          </a:p>
          <a:p>
            <a:pPr marL="285750" indent="-285750" algn="just">
              <a:spcAft>
                <a:spcPts val="300"/>
              </a:spcAft>
              <a:buBlip>
                <a:blip r:embed="rId6"/>
              </a:buBlip>
            </a:pPr>
            <a:r>
              <a:rPr lang="en-US" sz="1400" dirty="0"/>
              <a:t>Na </a:t>
            </a:r>
            <a:r>
              <a:rPr lang="en-US" sz="1400" dirty="0" err="1"/>
              <a:t>základě</a:t>
            </a:r>
            <a:r>
              <a:rPr lang="en-US" sz="1400" dirty="0"/>
              <a:t> </a:t>
            </a:r>
            <a:r>
              <a:rPr lang="en-US" sz="1400" dirty="0" err="1"/>
              <a:t>získaných</a:t>
            </a:r>
            <a:r>
              <a:rPr lang="en-US" sz="1400" dirty="0"/>
              <a:t> </a:t>
            </a:r>
            <a:r>
              <a:rPr lang="en-US" sz="1400" dirty="0" err="1"/>
              <a:t>výsledků</a:t>
            </a:r>
            <a:r>
              <a:rPr lang="en-US" sz="1400" dirty="0"/>
              <a:t> </a:t>
            </a:r>
            <a:r>
              <a:rPr lang="en-US" sz="1400" dirty="0" err="1"/>
              <a:t>dokáže</a:t>
            </a:r>
            <a:r>
              <a:rPr lang="en-US" sz="1400" dirty="0"/>
              <a:t> </a:t>
            </a:r>
            <a:r>
              <a:rPr lang="en-US" sz="1400" dirty="0" err="1"/>
              <a:t>posoudit</a:t>
            </a:r>
            <a:r>
              <a:rPr lang="en-US" sz="1400" dirty="0"/>
              <a:t> </a:t>
            </a:r>
            <a:r>
              <a:rPr lang="en-US" sz="1400" dirty="0" err="1"/>
              <a:t>funkčnost</a:t>
            </a:r>
            <a:r>
              <a:rPr lang="en-US" sz="1400" dirty="0"/>
              <a:t>, </a:t>
            </a:r>
            <a:r>
              <a:rPr lang="en-US" sz="1400" dirty="0" err="1"/>
              <a:t>životnost</a:t>
            </a:r>
            <a:r>
              <a:rPr lang="en-US" sz="1400" dirty="0"/>
              <a:t> a </a:t>
            </a:r>
            <a:r>
              <a:rPr lang="en-US" sz="1400" dirty="0" err="1"/>
              <a:t>spolehlivost</a:t>
            </a:r>
            <a:r>
              <a:rPr lang="en-US" sz="1400" dirty="0"/>
              <a:t> </a:t>
            </a:r>
            <a:r>
              <a:rPr lang="en-US" sz="1400" dirty="0" err="1"/>
              <a:t>navrženého</a:t>
            </a:r>
            <a:r>
              <a:rPr lang="en-US" sz="1400" dirty="0"/>
              <a:t> </a:t>
            </a:r>
            <a:r>
              <a:rPr lang="en-US" sz="1400" dirty="0" err="1"/>
              <a:t>řešení</a:t>
            </a:r>
            <a:r>
              <a:rPr lang="en-US" sz="1400" dirty="0"/>
              <a:t> a </a:t>
            </a:r>
            <a:r>
              <a:rPr lang="en-US" sz="1400" dirty="0" err="1"/>
              <a:t>navrhnout</a:t>
            </a:r>
            <a:r>
              <a:rPr lang="en-US" sz="1400" dirty="0"/>
              <a:t> </a:t>
            </a:r>
            <a:r>
              <a:rPr lang="en-US" sz="1400" dirty="0" err="1"/>
              <a:t>způsob</a:t>
            </a:r>
            <a:r>
              <a:rPr lang="en-US" sz="1400" dirty="0"/>
              <a:t> </a:t>
            </a:r>
            <a:r>
              <a:rPr lang="en-US" sz="1400" dirty="0" err="1"/>
              <a:t>jeho</a:t>
            </a:r>
            <a:r>
              <a:rPr lang="en-US" sz="1400" dirty="0"/>
              <a:t> </a:t>
            </a:r>
            <a:r>
              <a:rPr lang="en-US" sz="1400" dirty="0" err="1"/>
              <a:t>validace</a:t>
            </a:r>
            <a:r>
              <a:rPr lang="en-US" sz="1400" dirty="0"/>
              <a:t> v </a:t>
            </a:r>
            <a:r>
              <a:rPr lang="en-US" sz="1400" dirty="0" err="1"/>
              <a:t>praxi</a:t>
            </a:r>
            <a:r>
              <a:rPr lang="en-US" sz="1400" dirty="0"/>
              <a:t>.</a:t>
            </a:r>
          </a:p>
        </p:txBody>
      </p:sp>
      <p:pic>
        <p:nvPicPr>
          <p:cNvPr id="2" name="05_prediction - Copy">
            <a:hlinkClick r:id="" action="ppaction://media"/>
            <a:extLst>
              <a:ext uri="{FF2B5EF4-FFF2-40B4-BE49-F238E27FC236}">
                <a16:creationId xmlns:a16="http://schemas.microsoft.com/office/drawing/2014/main" id="{E8F39C44-EB03-A8A1-00F7-B3D2337C616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35832" r="50045" b="32110"/>
          <a:stretch>
            <a:fillRect/>
          </a:stretch>
        </p:blipFill>
        <p:spPr>
          <a:xfrm>
            <a:off x="260041" y="3700214"/>
            <a:ext cx="2615060" cy="1889025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9741518A-4DFF-AB30-24B4-AD309ECE45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6" r="18811"/>
          <a:stretch>
            <a:fillRect/>
          </a:stretch>
        </p:blipFill>
        <p:spPr bwMode="auto">
          <a:xfrm>
            <a:off x="2843808" y="3700214"/>
            <a:ext cx="1872208" cy="1889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A1B9E12-90DA-678E-758E-95EB7CFD130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16" y="3689807"/>
            <a:ext cx="2142488" cy="18890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E141114-811A-682A-5136-BCE195FB990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71690" y="3689806"/>
            <a:ext cx="1827729" cy="188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fs-prezentace-cz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UL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fs-prezentace-cz</Template>
  <TotalTime>1669</TotalTime>
  <Words>501</Words>
  <Application>Microsoft Office PowerPoint</Application>
  <PresentationFormat>Předvádění na obrazovce (4:3)</PresentationFormat>
  <Paragraphs>58</Paragraphs>
  <Slides>5</Slides>
  <Notes>5</Notes>
  <HiddenSlides>0</HiddenSlides>
  <MMClips>2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9" baseType="lpstr">
      <vt:lpstr>Arial</vt:lpstr>
      <vt:lpstr>Calibri</vt:lpstr>
      <vt:lpstr>Myriad Pro</vt:lpstr>
      <vt:lpstr>fs-prezentace-cz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ATC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petr.lenfeld</dc:creator>
  <cp:keywords>TUL</cp:keywords>
  <cp:lastModifiedBy>Tomáš Frýba</cp:lastModifiedBy>
  <cp:revision>170</cp:revision>
  <dcterms:created xsi:type="dcterms:W3CDTF">2015-04-07T12:22:30Z</dcterms:created>
  <dcterms:modified xsi:type="dcterms:W3CDTF">2026-04-09T15:47:47Z</dcterms:modified>
</cp:coreProperties>
</file>